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7726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2482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6478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8360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3825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4119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7788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6328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785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1722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0384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325E1-6ED4-452A-8130-F24A82D7955E}" type="datetimeFigureOut">
              <a:rPr lang="ms-MY" smtClean="0"/>
              <a:t>6/07/2025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66FCB-2BCE-4DDE-B8E5-D8ACB908878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9107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3EED914-F478-41FA-9FC3-F5C6178BD822}"/>
              </a:ext>
            </a:extLst>
          </p:cNvPr>
          <p:cNvSpPr txBox="1"/>
          <p:nvPr/>
        </p:nvSpPr>
        <p:spPr>
          <a:xfrm>
            <a:off x="-1140703" y="4980998"/>
            <a:ext cx="12469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atin typeface="Exo ExtraBold" panose="00000900000000000000" pitchFamily="2" charset="0"/>
              </a:rPr>
              <a:t>PROJECT TITLE</a:t>
            </a:r>
            <a:endParaRPr lang="ms-MY" sz="9600" b="1" dirty="0">
              <a:latin typeface="Exo ExtraBold" panose="00000900000000000000" pitchFamily="2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346D309-F6FB-4043-90D2-4FFE11B262EC}"/>
              </a:ext>
            </a:extLst>
          </p:cNvPr>
          <p:cNvSpPr/>
          <p:nvPr/>
        </p:nvSpPr>
        <p:spPr>
          <a:xfrm>
            <a:off x="1455082" y="7058840"/>
            <a:ext cx="18327254" cy="4596483"/>
          </a:xfrm>
          <a:prstGeom prst="roundRect">
            <a:avLst>
              <a:gd name="adj" fmla="val 12193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355600" dist="304800" dir="198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4DDA94E6-3F48-4C00-95F7-4E86AC06D04B}"/>
              </a:ext>
            </a:extLst>
          </p:cNvPr>
          <p:cNvSpPr txBox="1">
            <a:spLocks/>
          </p:cNvSpPr>
          <p:nvPr/>
        </p:nvSpPr>
        <p:spPr>
          <a:xfrm>
            <a:off x="2085871" y="7744070"/>
            <a:ext cx="16695203" cy="45422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CONTENT RELEVANCE &amp; DEPTH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DF3F17-1C1F-48DE-A57E-4B2FBBEEB35F}"/>
              </a:ext>
            </a:extLst>
          </p:cNvPr>
          <p:cNvSpPr/>
          <p:nvPr/>
        </p:nvSpPr>
        <p:spPr>
          <a:xfrm>
            <a:off x="1455081" y="12692940"/>
            <a:ext cx="8344710" cy="5668224"/>
          </a:xfrm>
          <a:prstGeom prst="roundRect">
            <a:avLst>
              <a:gd name="adj" fmla="val 6724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5521F87-C9C0-4CC4-8308-62E48C3FCDD6}"/>
              </a:ext>
            </a:extLst>
          </p:cNvPr>
          <p:cNvSpPr/>
          <p:nvPr/>
        </p:nvSpPr>
        <p:spPr>
          <a:xfrm>
            <a:off x="11120294" y="12692940"/>
            <a:ext cx="8662041" cy="5668224"/>
          </a:xfrm>
          <a:prstGeom prst="roundRect">
            <a:avLst>
              <a:gd name="adj" fmla="val 7204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D367C553-1028-42B4-BCFE-3D837B1CF9FB}"/>
              </a:ext>
            </a:extLst>
          </p:cNvPr>
          <p:cNvSpPr txBox="1">
            <a:spLocks/>
          </p:cNvSpPr>
          <p:nvPr/>
        </p:nvSpPr>
        <p:spPr>
          <a:xfrm>
            <a:off x="1111180" y="13371224"/>
            <a:ext cx="10009113" cy="46884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INNOVATION &amp; ORIGINALITY	</a:t>
            </a:r>
            <a:endParaRPr lang="en-MY" sz="1050" b="1" dirty="0">
              <a:latin typeface="Corbel" panose="020B0503020204020204" pitchFamily="34" charset="0"/>
              <a:cs typeface="Lato-Medium"/>
            </a:endParaRPr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711BCB54-4FFD-43C5-BBDD-4941F1B0BA8E}"/>
              </a:ext>
            </a:extLst>
          </p:cNvPr>
          <p:cNvSpPr txBox="1">
            <a:spLocks/>
          </p:cNvSpPr>
          <p:nvPr/>
        </p:nvSpPr>
        <p:spPr>
          <a:xfrm>
            <a:off x="10433473" y="13054621"/>
            <a:ext cx="10009113" cy="122366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VISUAL DESIGN</a:t>
            </a:r>
            <a:r>
              <a:rPr lang="en-MY" sz="1800" b="1" spc="80" dirty="0">
                <a:latin typeface="Exo ExtraBold" panose="00000900000000000000" pitchFamily="2" charset="0"/>
                <a:cs typeface="Lato-Medium"/>
              </a:rPr>
              <a:t> </a:t>
            </a:r>
          </a:p>
          <a:p>
            <a:pPr>
              <a:lnSpc>
                <a:spcPts val="2875"/>
              </a:lnSpc>
              <a:spcBef>
                <a:spcPts val="100"/>
              </a:spcBef>
            </a:pPr>
            <a:endParaRPr lang="en-MY" sz="4800" b="1" spc="80" dirty="0">
              <a:latin typeface="Exo ExtraBold" panose="00000900000000000000" pitchFamily="2" charset="0"/>
              <a:cs typeface="Lato-Medium"/>
            </a:endParaRPr>
          </a:p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ORGANIZATION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641A936-C251-4566-BEE0-0F822EA79C62}"/>
              </a:ext>
            </a:extLst>
          </p:cNvPr>
          <p:cNvSpPr/>
          <p:nvPr/>
        </p:nvSpPr>
        <p:spPr>
          <a:xfrm>
            <a:off x="1455081" y="19570413"/>
            <a:ext cx="8430271" cy="5396034"/>
          </a:xfrm>
          <a:prstGeom prst="roundRect">
            <a:avLst>
              <a:gd name="adj" fmla="val 7684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16DAC7F-8C31-4D92-88BE-AD9C9F4D9795}"/>
              </a:ext>
            </a:extLst>
          </p:cNvPr>
          <p:cNvSpPr/>
          <p:nvPr/>
        </p:nvSpPr>
        <p:spPr>
          <a:xfrm>
            <a:off x="11120293" y="19570413"/>
            <a:ext cx="8662041" cy="5396034"/>
          </a:xfrm>
          <a:prstGeom prst="roundRect">
            <a:avLst>
              <a:gd name="adj" fmla="val 6724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330200" dist="304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1E2C12-01C8-405E-A48C-C3A2920ABEFF}"/>
              </a:ext>
            </a:extLst>
          </p:cNvPr>
          <p:cNvSpPr txBox="1">
            <a:spLocks/>
          </p:cNvSpPr>
          <p:nvPr/>
        </p:nvSpPr>
        <p:spPr>
          <a:xfrm>
            <a:off x="682697" y="20059895"/>
            <a:ext cx="10009113" cy="75148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CLARITY &amp; COMMUNICATION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22" name="object 2">
            <a:extLst>
              <a:ext uri="{FF2B5EF4-FFF2-40B4-BE49-F238E27FC236}">
                <a16:creationId xmlns:a16="http://schemas.microsoft.com/office/drawing/2014/main" id="{EA639489-6687-42F7-9169-3C96FD5B17AE}"/>
              </a:ext>
            </a:extLst>
          </p:cNvPr>
          <p:cNvSpPr txBox="1">
            <a:spLocks/>
          </p:cNvSpPr>
          <p:nvPr/>
        </p:nvSpPr>
        <p:spPr>
          <a:xfrm>
            <a:off x="10433473" y="20326362"/>
            <a:ext cx="10009113" cy="45422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875"/>
              </a:lnSpc>
              <a:spcBef>
                <a:spcPts val="100"/>
              </a:spcBef>
            </a:pPr>
            <a:r>
              <a:rPr lang="en-MY" sz="4800" b="1" spc="80" dirty="0">
                <a:latin typeface="Exo ExtraBold" panose="00000900000000000000" pitchFamily="2" charset="0"/>
                <a:cs typeface="Lato-Medium"/>
              </a:rPr>
              <a:t>IMPACT &amp; APPLICABILITY</a:t>
            </a:r>
            <a:endParaRPr lang="en-MY" sz="1050" b="1" dirty="0">
              <a:latin typeface="Exo ExtraBold" panose="00000900000000000000" pitchFamily="2" charset="0"/>
              <a:cs typeface="Lato-Medium"/>
            </a:endParaRPr>
          </a:p>
        </p:txBody>
      </p:sp>
      <p:pic>
        <p:nvPicPr>
          <p:cNvPr id="8" name="Picture 7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8CFB80B6-9E02-E02F-267E-DA7A86B2E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59" y="-654130"/>
            <a:ext cx="7117328" cy="5010555"/>
          </a:xfrm>
          <a:prstGeom prst="rect">
            <a:avLst/>
          </a:prstGeom>
        </p:spPr>
      </p:pic>
      <p:sp>
        <p:nvSpPr>
          <p:cNvPr id="23" name="object 2">
            <a:extLst>
              <a:ext uri="{FF2B5EF4-FFF2-40B4-BE49-F238E27FC236}">
                <a16:creationId xmlns:a16="http://schemas.microsoft.com/office/drawing/2014/main" id="{6D68A6D0-DB5F-4699-82B0-58F29D60E807}"/>
              </a:ext>
            </a:extLst>
          </p:cNvPr>
          <p:cNvSpPr txBox="1">
            <a:spLocks/>
          </p:cNvSpPr>
          <p:nvPr/>
        </p:nvSpPr>
        <p:spPr>
          <a:xfrm>
            <a:off x="1528185" y="3255010"/>
            <a:ext cx="10009113" cy="1133644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"/>
              </a:spcBef>
            </a:pPr>
            <a:r>
              <a:rPr lang="en-MY" sz="3600" b="1" spc="80" dirty="0">
                <a:solidFill>
                  <a:schemeClr val="bg1"/>
                </a:solidFill>
                <a:latin typeface="Corbel" panose="020B0503020204020204" pitchFamily="34" charset="0"/>
                <a:cs typeface="Lato-Medium"/>
              </a:rPr>
              <a:t>Names and Photos</a:t>
            </a:r>
          </a:p>
          <a:p>
            <a:pPr algn="l">
              <a:spcBef>
                <a:spcPts val="100"/>
              </a:spcBef>
            </a:pPr>
            <a:r>
              <a:rPr lang="en-MY" sz="3600" b="1" spc="80" dirty="0">
                <a:solidFill>
                  <a:schemeClr val="bg1"/>
                </a:solidFill>
                <a:latin typeface="Corbel" panose="020B0503020204020204" pitchFamily="34" charset="0"/>
                <a:cs typeface="Lato-Medium"/>
              </a:rPr>
              <a:t>Affiliation</a:t>
            </a:r>
            <a:endParaRPr lang="en-MY" sz="800" b="1" dirty="0">
              <a:solidFill>
                <a:schemeClr val="bg1"/>
              </a:solidFill>
              <a:latin typeface="Corbel" panose="020B0503020204020204" pitchFamily="34" charset="0"/>
              <a:cs typeface="Lato-Medium"/>
            </a:endParaRPr>
          </a:p>
        </p:txBody>
      </p:sp>
      <p:pic>
        <p:nvPicPr>
          <p:cNvPr id="10" name="Picture 9" descr="A colorful text with black background&#10;&#10;AI-generated content may be incorrect.">
            <a:extLst>
              <a:ext uri="{FF2B5EF4-FFF2-40B4-BE49-F238E27FC236}">
                <a16:creationId xmlns:a16="http://schemas.microsoft.com/office/drawing/2014/main" id="{27FBB97B-6D69-9D04-C227-B42F1FA13F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8009" y="-193826"/>
            <a:ext cx="9187108" cy="6467667"/>
          </a:xfrm>
          <a:prstGeom prst="rect">
            <a:avLst/>
          </a:prstGeom>
        </p:spPr>
      </p:pic>
      <p:pic>
        <p:nvPicPr>
          <p:cNvPr id="26" name="Picture 25" descr="A logo with a person in a circle&#10;&#10;AI-generated content may be incorrect.">
            <a:extLst>
              <a:ext uri="{FF2B5EF4-FFF2-40B4-BE49-F238E27FC236}">
                <a16:creationId xmlns:a16="http://schemas.microsoft.com/office/drawing/2014/main" id="{948E8590-D31E-4FE2-1899-65875CAAA9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5682" y="28512260"/>
            <a:ext cx="8660709" cy="17429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AB3E02B-0C30-8699-13F2-8CD6E89742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5" y="28960375"/>
            <a:ext cx="10922050" cy="1060560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9FBF757B-1F5E-B014-A4BD-1B18785707AC}"/>
              </a:ext>
            </a:extLst>
          </p:cNvPr>
          <p:cNvSpPr txBox="1">
            <a:spLocks/>
          </p:cNvSpPr>
          <p:nvPr/>
        </p:nvSpPr>
        <p:spPr>
          <a:xfrm>
            <a:off x="3409895" y="9002349"/>
            <a:ext cx="14563831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"/>
              </a:spcBef>
            </a:pPr>
            <a:r>
              <a:rPr lang="en-US" sz="4400" spc="80" dirty="0">
                <a:solidFill>
                  <a:schemeClr val="tx1">
                    <a:lumMod val="65000"/>
                    <a:lumOff val="35000"/>
                  </a:schemeClr>
                </a:solidFill>
                <a:latin typeface="Exo ExtraBold" panose="00000900000000000000" pitchFamily="2" charset="0"/>
                <a:cs typeface="Lato-Medium"/>
              </a:rPr>
              <a:t>Comprehensive, highly relevant to teaching &amp; learning; clear objectives and outcomes, backed by strong evidence.</a:t>
            </a:r>
            <a:endParaRPr lang="en-MY" sz="1000" dirty="0">
              <a:solidFill>
                <a:schemeClr val="tx1">
                  <a:lumMod val="65000"/>
                  <a:lumOff val="35000"/>
                </a:schemeClr>
              </a:solidFill>
              <a:latin typeface="Exo ExtraBold" panose="00000900000000000000" pitchFamily="2" charset="0"/>
              <a:cs typeface="Lato-Medium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E5CA5D12-EFCE-27AF-F438-094D628A72EC}"/>
              </a:ext>
            </a:extLst>
          </p:cNvPr>
          <p:cNvSpPr txBox="1">
            <a:spLocks/>
          </p:cNvSpPr>
          <p:nvPr/>
        </p:nvSpPr>
        <p:spPr>
          <a:xfrm>
            <a:off x="12085569" y="14704178"/>
            <a:ext cx="6925970" cy="2721258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169781" rtl="0" eaLnBrk="1" latinLnBrk="0" hangingPunct="1">
              <a:spcBef>
                <a:spcPct val="0"/>
              </a:spcBef>
              <a:buNone/>
              <a:defRPr sz="2006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"/>
              </a:spcBef>
            </a:pPr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Exo ExtraBold" panose="00000900000000000000"/>
              </a:rPr>
              <a:t>Exceptional visual appeal; logical, clear flow; excellent use of graphics and layout enhances understanding.</a:t>
            </a:r>
            <a:endParaRPr lang="en-MY" sz="200" dirty="0">
              <a:solidFill>
                <a:schemeClr val="tx1">
                  <a:lumMod val="65000"/>
                  <a:lumOff val="35000"/>
                </a:schemeClr>
              </a:solidFill>
              <a:latin typeface="Exo ExtraBold" panose="00000900000000000000"/>
              <a:cs typeface="Lato-Medium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35345B9A-81A9-5BB3-C8B7-0030034BB7E3}"/>
              </a:ext>
            </a:extLst>
          </p:cNvPr>
          <p:cNvGraphicFramePr>
            <a:graphicFrameLocks noGrp="1"/>
          </p:cNvGraphicFramePr>
          <p:nvPr/>
        </p:nvGraphicFramePr>
        <p:xfrm>
          <a:off x="1470025" y="17297654"/>
          <a:ext cx="18443575" cy="732917"/>
        </p:xfrm>
        <a:graphic>
          <a:graphicData uri="http://schemas.openxmlformats.org/drawingml/2006/table">
            <a:tbl>
              <a:tblPr/>
              <a:tblGrid>
                <a:gridCol w="18443575">
                  <a:extLst>
                    <a:ext uri="{9D8B030D-6E8A-4147-A177-3AD203B41FA5}">
                      <a16:colId xmlns:a16="http://schemas.microsoft.com/office/drawing/2014/main" val="9400113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MY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932048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033DC59-62D1-888D-E517-578051FC9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841748"/>
              </p:ext>
            </p:extLst>
          </p:nvPr>
        </p:nvGraphicFramePr>
        <p:xfrm>
          <a:off x="11751970" y="21373754"/>
          <a:ext cx="7259569" cy="2657348"/>
        </p:xfrm>
        <a:graphic>
          <a:graphicData uri="http://schemas.openxmlformats.org/drawingml/2006/table">
            <a:tbl>
              <a:tblPr/>
              <a:tblGrid>
                <a:gridCol w="7259569">
                  <a:extLst>
                    <a:ext uri="{9D8B030D-6E8A-4147-A177-3AD203B41FA5}">
                      <a16:colId xmlns:a16="http://schemas.microsoft.com/office/drawing/2014/main" val="27416519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Strong potential for impact on teaching &amp; learning practices; clearly applicable to wider contexts.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131778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FA944D3A-9FF2-8AD4-862D-9648C02DB484}"/>
              </a:ext>
            </a:extLst>
          </p:cNvPr>
          <p:cNvGraphicFramePr>
            <a:graphicFrameLocks noGrp="1"/>
          </p:cNvGraphicFramePr>
          <p:nvPr/>
        </p:nvGraphicFramePr>
        <p:xfrm>
          <a:off x="1470025" y="17297654"/>
          <a:ext cx="18443575" cy="732917"/>
        </p:xfrm>
        <a:graphic>
          <a:graphicData uri="http://schemas.openxmlformats.org/drawingml/2006/table">
            <a:tbl>
              <a:tblPr/>
              <a:tblGrid>
                <a:gridCol w="18443575">
                  <a:extLst>
                    <a:ext uri="{9D8B030D-6E8A-4147-A177-3AD203B41FA5}">
                      <a16:colId xmlns:a16="http://schemas.microsoft.com/office/drawing/2014/main" val="30609821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MY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63530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6F3AA336-5802-7DA2-C678-A1E7B5C4F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46933"/>
              </p:ext>
            </p:extLst>
          </p:nvPr>
        </p:nvGraphicFramePr>
        <p:xfrm>
          <a:off x="2224267" y="21340910"/>
          <a:ext cx="6925971" cy="2803534"/>
        </p:xfrm>
        <a:graphic>
          <a:graphicData uri="http://schemas.openxmlformats.org/drawingml/2006/table">
            <a:tbl>
              <a:tblPr/>
              <a:tblGrid>
                <a:gridCol w="6925971">
                  <a:extLst>
                    <a:ext uri="{9D8B030D-6E8A-4147-A177-3AD203B41FA5}">
                      <a16:colId xmlns:a16="http://schemas.microsoft.com/office/drawing/2014/main" val="4232403667"/>
                    </a:ext>
                  </a:extLst>
                </a:gridCol>
              </a:tblGrid>
              <a:tr h="280353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Clear, concise, and engaging presentation of information; easy to understand for broad audience.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7434177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DF698AF7-3D2A-BAC5-7A5B-02631CBE3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28935"/>
              </p:ext>
            </p:extLst>
          </p:nvPr>
        </p:nvGraphicFramePr>
        <p:xfrm>
          <a:off x="2207230" y="14052885"/>
          <a:ext cx="6925971" cy="3729433"/>
        </p:xfrm>
        <a:graphic>
          <a:graphicData uri="http://schemas.openxmlformats.org/drawingml/2006/table">
            <a:tbl>
              <a:tblPr/>
              <a:tblGrid>
                <a:gridCol w="6925971">
                  <a:extLst>
                    <a:ext uri="{9D8B030D-6E8A-4147-A177-3AD203B41FA5}">
                      <a16:colId xmlns:a16="http://schemas.microsoft.com/office/drawing/2014/main" val="4260189113"/>
                    </a:ext>
                  </a:extLst>
                </a:gridCol>
              </a:tblGrid>
              <a:tr h="372943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Highly innovative approach; offers new insights or creative strategies in teaching &amp; learning.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99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82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108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Corbel</vt:lpstr>
      <vt:lpstr>Exo ExtraBold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Mahamad Nabawi b. Mohammad Saad</dc:creator>
  <cp:lastModifiedBy>Muhammad Uzair Bin Husni</cp:lastModifiedBy>
  <cp:revision>13</cp:revision>
  <dcterms:created xsi:type="dcterms:W3CDTF">2020-01-01T08:20:58Z</dcterms:created>
  <dcterms:modified xsi:type="dcterms:W3CDTF">2025-07-06T07:37:10Z</dcterms:modified>
</cp:coreProperties>
</file>